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8"/>
    <p:restoredTop sz="94637"/>
  </p:normalViewPr>
  <p:slideViewPr>
    <p:cSldViewPr snapToGrid="0">
      <p:cViewPr varScale="1">
        <p:scale>
          <a:sx n="104" d="100"/>
          <a:sy n="104" d="100"/>
        </p:scale>
        <p:origin x="4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1D9B1-FEB2-5243-B88D-82184F4F3514}" type="datetimeFigureOut">
              <a:rPr lang="en-US" smtClean="0"/>
              <a:t>5/9/26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F96D0-0512-0942-8B97-116E716A5F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55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9991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F225E-A529-AD33-B6B5-4F1B2346E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80A3A6-6C11-224F-F081-223B32636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CF4267-78E9-3617-E258-004675C257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E4ED6-E96D-D0DE-D2CE-FF7F5F8BED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78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C6E61-3367-D584-BCE8-B102A499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A37B-0D9C-01CF-A670-CB5CB2BE76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85BA1A-7E94-6C19-2C5C-6023CE7007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50C07-17DC-7C40-339C-9553F35109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445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124C3-F11E-7333-2399-6BBD05424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BA541E-9AF4-FE0E-7DCA-08B063D72E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16F9F8-E456-BD8A-7D51-A2B10911B6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E6321A-AF28-25EB-BD4D-AD90FDB2FF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28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7BA94-4C0F-4DD8-2810-959068997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E1DEF4-3496-F681-F99C-F1FDF834D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C26E60-BC4D-4F7A-3263-22D52E87D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4254BE-5055-B318-FCD4-0239459E26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52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4D55E-DFB7-722B-763B-6025509FF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FF30B2-DC6C-33D8-2F72-FD787A82D0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B056C1-3885-6EC7-9899-225E27365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E03A10-826F-C8FB-9A1E-B9C3FD989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41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B0D35-F61C-4410-44D4-38F343E0E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6ED519-74C0-0FC1-05E0-51A1C0538C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125A26-B6AC-77BE-9046-DF19945CB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4F193-3B5C-2567-00E7-B96E4AC5A3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629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59EE6-2672-1570-EF1D-8861DF738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12691D-E42B-5D4B-9E6F-2CE853DF3D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8676F4-1F9B-6AE3-8F5B-74E0A1D855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C907F2-DA2C-9E91-DDC7-1EB8719614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59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FE53-E983-3253-A0EF-F05B19BAD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97F119-1672-E618-3924-0F4A006229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0CCDA5-4B9F-E235-1B68-24C8D04D2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2DF4C0-3A1C-D63C-1C4A-4DC248DC04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556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FD4C1-240F-C009-6C00-15EA4A2FD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0A431C-88D8-9F09-2364-77D56E2CE5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B44AF6-F04B-2D8E-12E5-7A87CCA936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F2D108-1DFB-EEB5-7E8A-8FEA68AF38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64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3AC64-D4A7-2885-DDF1-81BA83886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E94BF3-469A-BF46-5C94-3F711F78D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A0C5E3-6A17-1F43-C044-4BDD89057A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788632-ED9A-55E5-90F8-770DE78F6B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35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6257E-669C-B3D3-B1F4-FA6FFBB2B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FBA51C-121C-99E3-DA22-811721946F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E6FFDD-5EC3-A13C-9C36-C3985C0A0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869FCD-6FCE-6D1E-3A6F-AF0DFF8CF0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F96D0-0512-0942-8B97-116E716A5F1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317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4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1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4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16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19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17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34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83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33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90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49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F09466-2881-ED4A-8AE7-BA732D9E22D0}" type="datetimeFigureOut">
              <a:rPr lang="en-US" smtClean="0"/>
              <a:t>5/9/26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518A36-F6B6-4E4B-B28E-A3BF86314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03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7B1634-4BE1-AE34-D18F-602E1A6CB7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ROMANS 10: THE SOVEREIGNTY OF GOD IN ISRAEL’S PRESENT REJECTION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Outline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Reasons for Their Rejection 					(Rom 10:1-13)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Remedy for Their Rejection (10:14-		 17)</a:t>
            </a:r>
          </a:p>
          <a:p>
            <a:pPr algn="l">
              <a:lnSpc>
                <a:spcPct val="100000"/>
              </a:lnSpc>
              <a:tabLst>
                <a:tab pos="398463" algn="l"/>
                <a:tab pos="484188" algn="l"/>
                <a:tab pos="520700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The Results of Their Rejection (10:18-			 21)</a:t>
            </a:r>
          </a:p>
        </p:txBody>
      </p:sp>
    </p:spTree>
    <p:extLst>
      <p:ext uri="{BB962C8B-B14F-4D97-AF65-F5344CB8AC3E}">
        <p14:creationId xmlns:p14="http://schemas.microsoft.com/office/powerpoint/2010/main" val="415146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BB142D-D0D9-E324-BC7C-542859F4E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ED14E95-1B86-F77A-5888-7CFEDD58C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YET CONCERNING ISRAEL, GOD HAS BEEN GRACIOUS IN SPITE OF HER DISOBEDIENCE!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has not withheld salvation 						from Jews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He has stretched out His hands, 						imploring them to return to Him.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“STRETCHED OUT MY HANDS”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						these words can communicate 		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entreaty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an earnest or humble plea 					(Asaph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 77:2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).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04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7B89D7-6FBD-D19B-624E-10CDB9CE2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7A10EF1-FF95-2B36-48C5-6EEDBF83F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“ALL THE DAY LONG”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signifies something done unceasingly; it certainly refers to this present “day of salvation” or day of grace in which we live.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Israel as a nation has been 					set aside, individual Jewish people 					can be saved and are being saved.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The phrase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“all day long”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makes us 						think of Paul’s ministry to the Jews in 					Rome when he arrived there as a 						prisoner (Acts 28:23).</a:t>
            </a:r>
          </a:p>
        </p:txBody>
      </p:sp>
    </p:spTree>
    <p:extLst>
      <p:ext uri="{BB962C8B-B14F-4D97-AF65-F5344CB8AC3E}">
        <p14:creationId xmlns:p14="http://schemas.microsoft.com/office/powerpoint/2010/main" val="1076592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C14CAF-AB45-A344-2260-2C29557A7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7A0366-ADD4-77D9-7361-FB7987F620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Through Paul, God was stretching out 					His arms of love to His disobedient 						people, yearning over them, and 						asking them to return.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GOD’S FAVOR TO THE GENTILES 					DID NOT CHANGE HIS LOVE FOR 					THE JEWS.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wants to use us to share the gospel with both Jews and Gentiles.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can use our feet and our arms 						just as He used Paul’s. </a:t>
            </a:r>
          </a:p>
        </p:txBody>
      </p:sp>
    </p:spTree>
    <p:extLst>
      <p:ext uri="{BB962C8B-B14F-4D97-AF65-F5344CB8AC3E}">
        <p14:creationId xmlns:p14="http://schemas.microsoft.com/office/powerpoint/2010/main" val="152168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9C5224-96D1-F3C0-5C42-0CA30BC63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014DC23-CC60-EBF3-CF5B-7F0FD6EFD0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Sermon Title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“Do I Heed What I Hear?”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18-21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this section, we see three results, each supported by a quotation from the Old Testament.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first result: ISRAEL IS GUILTY.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Someone might ask, “But how do you know that Israel really heard?”</a:t>
            </a:r>
          </a:p>
          <a:p>
            <a:pPr algn="l">
              <a:tabLst>
                <a:tab pos="571500" algn="l"/>
                <a:tab pos="974725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~ Paul’s reply would be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 19:4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a 			psalm that emphasizes the revelation 		of God in the world.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8548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4FF1F8-B945-C9E0-8D06-B7710462E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71B79A4-BBE7-5A49-0673-D9E4771784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reveals Himself in creation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 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19:1-6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and in His Word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 19:7-11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problem was: Israel heard, but she would not heed.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often are we believers not far different from the Jews!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18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Paul may very well have applied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“their voice”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gospel preachers and is used to show that Israel cannot offer the excuse that she did not have the opportunity to hear.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162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7BD73A-0D7E-CA9C-1535-7B53A9B34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7F8839-4E1A-EEA1-A2E8-AB977463D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anticipated another objection.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vv. 19-20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Someone might argue, “Yes, Israel heard, but she did not understand that God purposed to offer righteousness by faith to all mankind, including Gentiles.”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His answer this time was from two OT 					quotations, one as early as Moses 						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Deut 32:21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19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the second 					by Isaiah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65:1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in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20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PH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47728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7637BE-2738-7EBE-1E25-15E853C1F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12A951-32B4-624B-4320-A621D1CE9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second result: THE MESSAGE GOES TO THE GENTILES.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amazing indeed is the grace of 				God!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When Israel rejected her Messiah, 						God sent the gospel to the Gentiles 					that they might be saved.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One reason why God sent the gospel to the Gentiles was that they might provoke the Jews to jealousy (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 10:19; 11:11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r>
              <a:rPr lang="en-PH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10979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60B9C3-02FC-E5C1-0CBB-ABFB25E55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493A2A-9D90-B026-35E8-F3DA6B63C9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same way, a believer’s life may first provoke jealousy and resentment in others, but may eventually help them turn to God.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God sending the gospel to the Gentiles that they might provoke the Jews to jealousy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 really an act of grace both to the Jews and to the Gentiles.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you study the NT, you will observe that </a:t>
            </a:r>
            <a:r>
              <a:rPr lang="en-PH" sz="36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“to the Jew first”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a ruling principle of operation. </a:t>
            </a:r>
          </a:p>
        </p:txBody>
      </p:sp>
    </p:spTree>
    <p:extLst>
      <p:ext uri="{BB962C8B-B14F-4D97-AF65-F5344CB8AC3E}">
        <p14:creationId xmlns:p14="http://schemas.microsoft.com/office/powerpoint/2010/main" val="145335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B424AC-5215-F447-99F6-D67438F0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41774F7-C5EB-E5A1-AD17-41287869B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 lnSpcReduction="10000"/>
          </a:bodyPr>
          <a:lstStyle/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great irony in all this is that many Jews who looked for the Messiah refused to believe in Him when He came. 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God offered His salvation to the 						Gentiles; thus, many Gentiles who 						didn’t even know about a Messiah 						found and believed in Him.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Religious people are often spiritually blind, while those who have never been in a church are sometimes the most responsive to God’s message.</a:t>
            </a:r>
          </a:p>
        </p:txBody>
      </p:sp>
    </p:spTree>
    <p:extLst>
      <p:ext uri="{BB962C8B-B14F-4D97-AF65-F5344CB8AC3E}">
        <p14:creationId xmlns:p14="http://schemas.microsoft.com/office/powerpoint/2010/main" val="91962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25DA6E-D953-F487-B78E-67EC32F99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C6399A-7DE4-201D-2688-99AF99B79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Because appearances are deceiving, 					and we can’t see into people’s hearts, 					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beware of judging beforehand who 					will respond to the gospel and who 					will not.</a:t>
            </a:r>
            <a:endParaRPr lang="en-PH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third result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GOD STILL YEARNS FOR HIS PEOPLE.</a:t>
            </a:r>
          </a:p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Read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v. 21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here quoted </a:t>
            </a:r>
            <a:r>
              <a:rPr lang="en-PH" sz="3600" b="1" u="sng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Isa 65:2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830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27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22212B-EE84-180F-0583-2AC31B0EB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0BF282-0258-1CC5-9B92-8500592E4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497" y="86497"/>
            <a:ext cx="8971005" cy="664793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~ As throughout her history,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Israel once 				again had contradicted the Word of 				God – this time it was the truth of 				the gospel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 the responsibility for Israel’s rejection as a nation rested with Israel herself: She had failed to meet God’s requirement, namely, faith.</a:t>
            </a:r>
          </a:p>
          <a:p>
            <a:pPr marL="571500" indent="-571500" algn="l">
              <a:lnSpc>
                <a:spcPct val="100000"/>
              </a:lnSpc>
              <a:buFont typeface="Wingdings" pitchFamily="2" charset="2"/>
              <a:buChar char="Ø"/>
              <a:tabLst>
                <a:tab pos="484188" algn="l"/>
                <a:tab pos="576263" algn="l"/>
                <a:tab pos="841375" algn="l"/>
                <a:tab pos="881063" algn="l"/>
                <a:tab pos="969963" algn="l"/>
                <a:tab pos="1019175" algn="l"/>
                <a:tab pos="1154113" algn="l"/>
                <a:tab pos="1508125" algn="l"/>
                <a:tab pos="1639888" algn="l"/>
                <a:tab pos="1820863" algn="l"/>
              </a:tabLst>
            </a:pP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Israel was tragically ignorant of the truth of salvation </a:t>
            </a:r>
            <a:r>
              <a:rPr lang="en-PH" sz="3600" b="1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her own Scriptures</a:t>
            </a:r>
            <a:r>
              <a:rPr lang="en-PH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739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1090</Words>
  <Application>Microsoft Macintosh PowerPoint</Application>
  <PresentationFormat>On-screen Show (4:3)</PresentationFormat>
  <Paragraphs>61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Casas</dc:creator>
  <cp:lastModifiedBy>Robert Casas</cp:lastModifiedBy>
  <cp:revision>16</cp:revision>
  <dcterms:created xsi:type="dcterms:W3CDTF">2026-05-09T12:37:38Z</dcterms:created>
  <dcterms:modified xsi:type="dcterms:W3CDTF">2026-05-09T15:21:14Z</dcterms:modified>
</cp:coreProperties>
</file>